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28"/>
  </p:notesMasterIdLst>
  <p:handoutMasterIdLst>
    <p:handoutMasterId r:id="rId29"/>
  </p:handoutMasterIdLst>
  <p:sldIdLst>
    <p:sldId id="282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7" r:id="rId20"/>
    <p:sldId id="300" r:id="rId21"/>
    <p:sldId id="301" r:id="rId22"/>
    <p:sldId id="302" r:id="rId23"/>
    <p:sldId id="303" r:id="rId24"/>
    <p:sldId id="304" r:id="rId25"/>
    <p:sldId id="305" r:id="rId26"/>
    <p:sldId id="306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" id="{3388E4F7-3995-4B6F-9822-789B37749174}">
          <p14:sldIdLst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7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404" autoAdjust="0"/>
  </p:normalViewPr>
  <p:slideViewPr>
    <p:cSldViewPr snapToGrid="0">
      <p:cViewPr varScale="1">
        <p:scale>
          <a:sx n="60" d="100"/>
          <a:sy n="60" d="100"/>
        </p:scale>
        <p:origin x="1320" y="60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079CD90-B84F-40F6-93C7-89B7C0D78BE1}" type="datetime1">
              <a:rPr lang="ko-KR" altLang="en-US"/>
              <a:pPr lvl="0">
                <a:defRPr/>
              </a:pPr>
              <a:t>2022-04-26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8861DBC-E287-4AB7-A723-AD76C078CA7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C1F17-BB82-421E-B07C-FF1DEBE19BBF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5EBFF-D955-4936-9355-9A2C05C2B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708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5EBFF-D955-4936-9355-9A2C05C2B51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666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5EBFF-D955-4936-9355-9A2C05C2B51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44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1096F-3BDC-4700-ADB4-15FD1BCEC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583E4F-3FF8-43C9-9FC7-5D4AF27F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C92B07-7037-40A3-B644-60C57BE8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13888B-10B3-4C2D-9609-AADC06C3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BA48C-D623-48EB-973B-FF59AC35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13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08618-BEAE-4C02-BECD-2FC9C996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C3600E-4B44-4B80-8B23-A72D56A24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6C80BC-F02B-43D0-9055-9664B526F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2AC4C9-E3A0-49FF-B531-A6D63448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510C10-D4F9-42A2-971F-D5CE3D75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01A849-5B2D-48CF-8760-75A097AB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8E4D9-4BA3-4B19-AB0C-2C68EB3F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A123FD-A3E4-44FE-9582-F91A9A67F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3D8E1-9F74-47E8-AC3F-42F9F7CC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8622A-1481-44C8-A2F3-46FC414A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FDA3D-E785-454A-91AC-AD248974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1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234D34-71EB-4521-9EBC-3ACCAA91E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81B46F-F8D5-4E97-92EF-B6CF2302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C5495-EACB-4E0A-B60E-04A98AA0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16C8E-DB8A-4532-87AE-068630F5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DD780-E067-400C-9EB6-1A289972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8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59146-E215-4077-8BB5-400D9047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A1B71-C8F5-404C-AB6F-420673A31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F2033-1ECB-4B0E-9F02-53A98C3C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6123B-8136-4A78-948F-F280DAE3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9A16C4-09A9-436F-A877-200E8D56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8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8776D-FA7D-49FC-A87C-DB237B42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D80AB9-E996-4320-A5CE-24FA0E5DF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BD8C4-5E4F-47A2-9C6F-DCDBC28D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26642-1055-4006-ABB1-680526A8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AEBE3-F31F-465E-A361-5C2DDA0D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3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3B8E6-9A5D-4BA1-9E8F-02395B42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F42AB-5C54-4C7A-A819-36FCF3263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2F60D-6AC7-4445-8250-B1A4EF2C7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5C45D-D932-40B1-9F26-4F363E4E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6A09F-8301-4993-ADE7-AC7BC335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3C658D-9D61-4FC4-8BED-AAF450EB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6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EA505-2925-42F1-8E9A-3C6C1E35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255E6E-6CA4-4028-8AE8-DC5A23EF3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90D28-B7A1-45CB-9085-A82310CA4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B5C1D3-779D-4E37-8541-D1A9DB798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0ED9B5-4F5B-4611-AABD-BFE2742E0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D98202-A188-4312-AE65-FB92B046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CB7A18-E8E1-4912-AFE6-8758AAD8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24E2F2-6F6A-45C3-B977-C62EEB4D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3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48DC2-CB63-477D-9946-4BB28ADB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EE9234-88DF-4B6E-A2F7-DDEEC3CD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200AE9-D6FC-4F22-8DFD-DFDF2E91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5B4BB6-6E6B-44C9-9802-80E82A5E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7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7250" y="6356350"/>
            <a:ext cx="2743200" cy="365125"/>
          </a:xfrm>
        </p:spPr>
        <p:txBody>
          <a:bodyPr/>
          <a:lstStyle/>
          <a:p>
            <a:fld id="{B0A5BFFC-6E38-4327-9253-4ABE19E982ED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2078" y="6356351"/>
            <a:ext cx="1239082" cy="365124"/>
          </a:xfrm>
        </p:spPr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ACC92-BC21-478A-97BD-5875C3AC1756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F2DED1-3FBB-43A6-A52E-ACDF6069E074}"/>
              </a:ext>
            </a:extLst>
          </p:cNvPr>
          <p:cNvCxnSpPr/>
          <p:nvPr userDrawn="1"/>
        </p:nvCxnSpPr>
        <p:spPr>
          <a:xfrm>
            <a:off x="1302026" y="1351722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57B4D0-F13F-449E-A5C2-0B3314C5595F}"/>
              </a:ext>
            </a:extLst>
          </p:cNvPr>
          <p:cNvCxnSpPr/>
          <p:nvPr userDrawn="1"/>
        </p:nvCxnSpPr>
        <p:spPr>
          <a:xfrm>
            <a:off x="1302026" y="6513444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47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94B05E-1BC7-40B2-A725-2FAA4EEB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79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38507-1D45-4BDF-9F0C-4F5C9A07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09135-E271-42FB-BF34-7ACCC88F7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8AEFB-2470-42F8-987E-5E8A8D48A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EADB26-872C-4128-929D-3DBDE39B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75FDB5-ADEC-4794-92CB-59EC8E25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F810A2-5470-4CF5-B073-26DF3EBB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1F9421-52C2-4DA9-B844-603C2378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01540F-ABEA-45E9-8A3C-C639B8EC9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73A7B-17A8-46AB-AF6E-ED255332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5BFFC-6E38-4327-9253-4ABE19E982ED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1C929B-F961-4C8D-9436-5FCED581A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3DEFC-38BC-4783-9608-D539A73C7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4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0720" y="1971040"/>
            <a:ext cx="6299200" cy="407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10857" y="2813745"/>
            <a:ext cx="565411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1" dirty="0">
                <a:solidFill>
                  <a:schemeClr val="accent1"/>
                </a:solidFill>
              </a:rPr>
              <a:t>Node.js</a:t>
            </a:r>
            <a:r>
              <a:rPr lang="ko-KR" altLang="en-US" sz="4000" b="1" dirty="0">
                <a:solidFill>
                  <a:schemeClr val="accent1"/>
                </a:solidFill>
              </a:rPr>
              <a:t>과정 </a:t>
            </a:r>
            <a:r>
              <a:rPr lang="en-US" altLang="ko-KR" sz="4000" b="1" dirty="0">
                <a:solidFill>
                  <a:schemeClr val="accent1"/>
                </a:solidFill>
              </a:rPr>
              <a:t>HTML</a:t>
            </a:r>
            <a:r>
              <a:rPr lang="ko-KR" altLang="en-US" sz="4000" b="1" dirty="0">
                <a:solidFill>
                  <a:schemeClr val="accent1"/>
                </a:solidFill>
              </a:rPr>
              <a:t>발표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0857" y="3521631"/>
            <a:ext cx="541526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dirty="0"/>
              <a:t>내가 느낀 날씨</a:t>
            </a:r>
            <a:r>
              <a:rPr lang="en-US" altLang="ko-KR" sz="3200" dirty="0"/>
              <a:t>.html</a:t>
            </a:r>
            <a:endParaRPr lang="en-US" altLang="ko-KR" sz="5400" dirty="0"/>
          </a:p>
          <a:p>
            <a:pPr lvl="0">
              <a:defRPr/>
            </a:pPr>
            <a:r>
              <a:rPr lang="en-US" altLang="ko-KR" sz="5400" dirty="0"/>
              <a:t>made by </a:t>
            </a:r>
            <a:r>
              <a:rPr lang="ko-KR" altLang="en-US" sz="5400" dirty="0"/>
              <a:t>홍승진</a:t>
            </a:r>
            <a:r>
              <a:rPr lang="en-US" altLang="ko-KR" sz="5400" dirty="0"/>
              <a:t>.</a:t>
            </a:r>
          </a:p>
          <a:p>
            <a:pPr lvl="0">
              <a:defRPr/>
            </a:pPr>
            <a:endParaRPr lang="en-US" altLang="ko-KR" sz="5400" dirty="0"/>
          </a:p>
        </p:txBody>
      </p:sp>
      <p:sp>
        <p:nvSpPr>
          <p:cNvPr id="7" name="TextBox 6"/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1144194" y="5221843"/>
            <a:ext cx="541526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추신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: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PPT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에 봄을 담아왔어요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2.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빠른 정보를 위한 심플한 데이터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095999" y="1987976"/>
            <a:ext cx="5687737" cy="3861810"/>
            <a:chOff x="6504263" y="1932234"/>
            <a:chExt cx="5687737" cy="3861810"/>
          </a:xfrm>
        </p:grpSpPr>
        <p:sp>
          <p:nvSpPr>
            <p:cNvPr id="11" name="TextBox 10"/>
            <p:cNvSpPr txBox="1"/>
            <p:nvPr/>
          </p:nvSpPr>
          <p:spPr>
            <a:xfrm>
              <a:off x="6504263" y="3061886"/>
              <a:ext cx="5270520" cy="2732158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just">
                <a:lnSpc>
                  <a:spcPct val="120000"/>
                </a:lnSpc>
                <a:defRPr/>
              </a:pPr>
              <a:r>
                <a:rPr lang="ko-KR" altLang="en-US" sz="2000" dirty="0"/>
                <a:t>와이파이 및 데이터 공백을 대비한</a:t>
              </a:r>
            </a:p>
            <a:p>
              <a:pPr lvl="0" algn="just">
                <a:lnSpc>
                  <a:spcPct val="120000"/>
                </a:lnSpc>
                <a:defRPr/>
              </a:pPr>
              <a:r>
                <a:rPr lang="ko-KR" altLang="en-US" sz="2000" dirty="0"/>
                <a:t>텍스트 기반 데이터</a:t>
              </a:r>
              <a:r>
                <a:rPr lang="en-US" altLang="ko-KR" sz="2000" dirty="0"/>
                <a:t>!</a:t>
              </a:r>
            </a:p>
            <a:p>
              <a:pPr lvl="0" algn="just">
                <a:lnSpc>
                  <a:spcPct val="120000"/>
                </a:lnSpc>
                <a:defRPr/>
              </a:pPr>
              <a:endParaRPr lang="en-US" altLang="ko-KR" sz="2000" dirty="0"/>
            </a:p>
            <a:p>
              <a:pPr lvl="0" algn="just">
                <a:lnSpc>
                  <a:spcPct val="120000"/>
                </a:lnSpc>
                <a:defRPr/>
              </a:pPr>
              <a:r>
                <a:rPr lang="ko-KR" altLang="en-US" sz="2000" dirty="0"/>
                <a:t>다양한 정보를 심플하게</a:t>
              </a:r>
              <a:r>
                <a:rPr lang="en-US" altLang="ko-KR" sz="2000" dirty="0"/>
                <a:t>!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04263" y="1932234"/>
              <a:ext cx="3648756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심플</a:t>
              </a:r>
              <a:r>
                <a:rPr lang="en-US" altLang="ko-KR" sz="320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!</a:t>
              </a:r>
              <a:r>
                <a:rPr lang="ko-KR" altLang="en-US" sz="320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작은 데이터</a:t>
              </a:r>
              <a:r>
                <a:rPr lang="en-US" altLang="ko-KR" sz="320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!</a:t>
              </a:r>
              <a:r>
                <a:rPr lang="ko-KR" altLang="en-US" sz="320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en-US" altLang="ko-KR" sz="32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6504263" y="2836791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0805" y="1686272"/>
            <a:ext cx="4505954" cy="4744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2.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날씨에 대응하기위한 복장 정보</a:t>
            </a: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!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095999" y="1987976"/>
            <a:ext cx="5687737" cy="3861810"/>
            <a:chOff x="6504263" y="1932234"/>
            <a:chExt cx="5687737" cy="3861810"/>
          </a:xfrm>
        </p:grpSpPr>
        <p:sp>
          <p:nvSpPr>
            <p:cNvPr id="11" name="TextBox 10"/>
            <p:cNvSpPr txBox="1"/>
            <p:nvPr/>
          </p:nvSpPr>
          <p:spPr>
            <a:xfrm>
              <a:off x="6504263" y="3061886"/>
              <a:ext cx="5270520" cy="2732158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just">
                <a:lnSpc>
                  <a:spcPct val="120000"/>
                </a:lnSpc>
                <a:defRPr/>
              </a:pPr>
              <a:r>
                <a:rPr lang="ko-KR" altLang="en-US" sz="2000"/>
                <a:t>온도 별 권장하는 복장 정보를</a:t>
              </a:r>
              <a:r>
                <a:rPr lang="en-US" altLang="ko-KR" sz="2000"/>
                <a:t>!</a:t>
              </a:r>
            </a:p>
            <a:p>
              <a:pPr lvl="0" algn="just">
                <a:lnSpc>
                  <a:spcPct val="120000"/>
                </a:lnSpc>
                <a:defRPr/>
              </a:pPr>
              <a:r>
                <a:rPr lang="en-US" altLang="ko-KR" sz="2000"/>
                <a:t>1</a:t>
              </a:r>
              <a:r>
                <a:rPr lang="ko-KR" altLang="en-US" sz="2000"/>
                <a:t>장의 이미지로 제공하여 비교하고</a:t>
              </a:r>
              <a:r>
                <a:rPr lang="en-US" altLang="ko-KR" sz="2000"/>
                <a:t>,</a:t>
              </a:r>
            </a:p>
            <a:p>
              <a:pPr lvl="0" algn="just">
                <a:lnSpc>
                  <a:spcPct val="120000"/>
                </a:lnSpc>
                <a:defRPr/>
              </a:pPr>
              <a:r>
                <a:rPr lang="ko-KR" altLang="en-US" sz="2000"/>
                <a:t>최저온도</a:t>
              </a:r>
              <a:r>
                <a:rPr lang="en-US" altLang="ko-KR" sz="2000"/>
                <a:t>,</a:t>
              </a:r>
              <a:r>
                <a:rPr lang="ko-KR" altLang="en-US" sz="2000"/>
                <a:t> 최고온도</a:t>
              </a:r>
              <a:r>
                <a:rPr lang="en-US" altLang="ko-KR" sz="2000"/>
                <a:t>,</a:t>
              </a:r>
              <a:r>
                <a:rPr lang="ko-KR" altLang="en-US" sz="2000"/>
                <a:t> 평균온도를 점검하며</a:t>
              </a:r>
              <a:r>
                <a:rPr lang="en-US" altLang="ko-KR" sz="2000"/>
                <a:t>,</a:t>
              </a:r>
            </a:p>
            <a:p>
              <a:pPr lvl="0" algn="just">
                <a:lnSpc>
                  <a:spcPct val="120000"/>
                </a:lnSpc>
                <a:defRPr/>
              </a:pPr>
              <a:r>
                <a:rPr lang="ko-KR" altLang="en-US" sz="2000"/>
                <a:t>적합한 복장을 찾을 수 있도록 기능 제공</a:t>
              </a:r>
              <a:r>
                <a:rPr lang="en-US" altLang="ko-KR" sz="2000"/>
                <a:t>!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04263" y="1932234"/>
              <a:ext cx="3648756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이미지를 활용한 정보 제공</a:t>
              </a:r>
              <a:r>
                <a:rPr lang="en-US" altLang="ko-KR" sz="320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!</a:t>
              </a: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6504263" y="2836791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76236" y="1377723"/>
            <a:ext cx="3651165" cy="4982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2.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10341162" cy="908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체감을 하기 위한 국가별 정보</a:t>
            </a: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!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095999" y="1987976"/>
            <a:ext cx="5687737" cy="3861810"/>
            <a:chOff x="6504263" y="1932234"/>
            <a:chExt cx="5687737" cy="3861810"/>
          </a:xfrm>
        </p:grpSpPr>
        <p:sp>
          <p:nvSpPr>
            <p:cNvPr id="11" name="TextBox 10"/>
            <p:cNvSpPr txBox="1"/>
            <p:nvPr/>
          </p:nvSpPr>
          <p:spPr>
            <a:xfrm>
              <a:off x="6504263" y="3061886"/>
              <a:ext cx="5270520" cy="2732158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just">
                <a:lnSpc>
                  <a:spcPct val="120000"/>
                </a:lnSpc>
                <a:defRPr/>
              </a:pPr>
              <a:r>
                <a:rPr lang="ko-KR" altLang="en-US" sz="2000"/>
                <a:t>만약 지금의 온도를 알 수 있다면</a:t>
              </a:r>
              <a:r>
                <a:rPr lang="en-US" altLang="ko-KR" sz="2000"/>
                <a:t>?</a:t>
              </a:r>
            </a:p>
            <a:p>
              <a:pPr lvl="0" algn="just">
                <a:lnSpc>
                  <a:spcPct val="120000"/>
                </a:lnSpc>
                <a:defRPr/>
              </a:pPr>
              <a:endParaRPr lang="en-US" altLang="ko-KR" sz="2000"/>
            </a:p>
            <a:p>
              <a:pPr lvl="0" algn="just">
                <a:lnSpc>
                  <a:spcPct val="120000"/>
                </a:lnSpc>
                <a:defRPr/>
              </a:pPr>
              <a:r>
                <a:rPr lang="ko-KR" altLang="en-US" sz="2000"/>
                <a:t>실제로 외국의 온도와 비교한다면 내가 아는 온도의 정보와 얼마나 동일할까</a:t>
              </a:r>
              <a:r>
                <a:rPr lang="en-US" altLang="ko-KR" sz="2000"/>
                <a:t>?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04263" y="1932234"/>
              <a:ext cx="3648756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빠르게 찾는 외국 날씨 정보</a:t>
              </a:r>
              <a:r>
                <a:rPr lang="en-US" altLang="ko-KR" sz="320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!</a:t>
              </a: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6504263" y="2836791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79441" y="1439890"/>
            <a:ext cx="3911559" cy="49494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2.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10341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정확성을 위한 다양한 데이터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77644" y="1615847"/>
            <a:ext cx="3648186" cy="485094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15334" y="2579474"/>
            <a:ext cx="5517328" cy="389320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6550" y="1632854"/>
            <a:ext cx="4796670" cy="2928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2.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10069016" cy="908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홈페이지 사용 프로세스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473200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심플한 정보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</a:p>
          <a:p>
            <a:pPr lvl="0" algn="ctr">
              <a:defRPr/>
            </a:pPr>
            <a:endParaRPr lang="ko-KR" altLang="en-US" dirty="0">
              <a:solidFill>
                <a:schemeClr val="tx1"/>
              </a:solidFill>
            </a:endParaRPr>
          </a:p>
          <a:p>
            <a:pPr lvl="0"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빠른 날씨 정보를 사용하여 간략하게 확인하기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473200" y="1739679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9748875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solidFill>
                <a:schemeClr val="tx1"/>
              </a:solidFill>
            </a:endParaRPr>
          </a:p>
          <a:p>
            <a:pPr lvl="0" algn="ctr">
              <a:defRPr/>
            </a:pPr>
            <a:endParaRPr lang="ko-KR" altLang="en-US" dirty="0">
              <a:solidFill>
                <a:schemeClr val="tx1"/>
              </a:solidFill>
            </a:endParaRPr>
          </a:p>
          <a:p>
            <a:pPr lvl="0"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자세한 정보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lvl="0" algn="ctr">
              <a:defRPr/>
            </a:pPr>
            <a:endParaRPr lang="ko-KR" altLang="en-US" dirty="0">
              <a:solidFill>
                <a:schemeClr val="tx1"/>
              </a:solidFill>
            </a:endParaRPr>
          </a:p>
          <a:p>
            <a:pPr lvl="0" algn="ctr">
              <a:defRPr/>
            </a:pP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개의 기상 홈페이지를 </a:t>
            </a:r>
            <a:r>
              <a:rPr lang="ko-KR" altLang="en-US" dirty="0" err="1">
                <a:solidFill>
                  <a:schemeClr val="tx1"/>
                </a:solidFill>
              </a:rPr>
              <a:t>교차확인하면서</a:t>
            </a:r>
            <a:r>
              <a:rPr lang="ko-KR" altLang="en-US" dirty="0">
                <a:solidFill>
                  <a:schemeClr val="tx1"/>
                </a:solidFill>
              </a:rPr>
              <a:t> 상세하게 확인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231758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tx1"/>
                </a:solidFill>
              </a:rPr>
              <a:t>확장된 정보</a:t>
            </a:r>
            <a:r>
              <a:rPr lang="en-US" altLang="ko-KR">
                <a:solidFill>
                  <a:schemeClr val="tx1"/>
                </a:solidFill>
              </a:rPr>
              <a:t>,</a:t>
            </a:r>
          </a:p>
          <a:p>
            <a:pPr lvl="0" algn="ctr">
              <a:defRPr/>
            </a:pPr>
            <a:endParaRPr lang="en-US" altLang="ko-KR">
              <a:solidFill>
                <a:schemeClr val="tx1"/>
              </a:solidFill>
            </a:endParaRPr>
          </a:p>
          <a:p>
            <a:pPr lvl="0" algn="ctr">
              <a:defRPr/>
            </a:pPr>
            <a:r>
              <a:rPr lang="ko-KR" altLang="en-US">
                <a:solidFill>
                  <a:schemeClr val="tx1"/>
                </a:solidFill>
              </a:rPr>
              <a:t>날씨에 맞는 복장정보를 확인하고 권장대로 진행</a:t>
            </a:r>
            <a:r>
              <a:rPr lang="en-US" altLang="ko-KR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6990316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 dirty="0">
              <a:solidFill>
                <a:schemeClr val="tx1"/>
              </a:solidFill>
            </a:endParaRPr>
          </a:p>
          <a:p>
            <a:pPr lvl="0" algn="ctr">
              <a:defRPr/>
            </a:pPr>
            <a:endParaRPr lang="ko-KR" altLang="en-US" dirty="0">
              <a:solidFill>
                <a:schemeClr val="tx1"/>
              </a:solidFill>
            </a:endParaRPr>
          </a:p>
          <a:p>
            <a:pPr lvl="0"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비교된 정보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lvl="0" algn="ctr">
              <a:defRPr/>
            </a:pPr>
            <a:endParaRPr lang="ko-KR" altLang="en-US" dirty="0">
              <a:solidFill>
                <a:schemeClr val="tx1"/>
              </a:solidFill>
            </a:endParaRPr>
          </a:p>
          <a:p>
            <a:pPr lvl="0"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국내 온도와 비슷한 해외의 날씨를 비교하면서 비교를 통한 체감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722400" y="3825677"/>
            <a:ext cx="3898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+mn-ea"/>
              </a:rPr>
              <a:t>&gt;&gt;</a:t>
            </a:r>
            <a:endParaRPr lang="ko-KR" altLang="en-US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76222" y="3825677"/>
            <a:ext cx="3898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+mn-ea"/>
              </a:rPr>
              <a:t>&gt;&gt;</a:t>
            </a:r>
            <a:endParaRPr lang="ko-KR" altLang="en-US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230044" y="3825677"/>
            <a:ext cx="3898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+mn-ea"/>
              </a:rPr>
              <a:t>&gt;&gt;</a:t>
            </a:r>
            <a:endParaRPr lang="ko-KR" altLang="en-US"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63144" y="1895292"/>
            <a:ext cx="8402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STEP 1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231757" y="1739679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4821701" y="1895292"/>
            <a:ext cx="9044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STEP 2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990314" y="1739679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7580258" y="1895292"/>
            <a:ext cx="89479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STEP 3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748871" y="1739679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0328182" y="1895292"/>
            <a:ext cx="89479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STEP 4</a:t>
            </a:r>
            <a:endParaRPr lang="ko-K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2580640"/>
            <a:ext cx="6096000" cy="169672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77917" y="3429000"/>
            <a:ext cx="444384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사용 기술과 방법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1025159"/>
            <a:ext cx="2397760" cy="769441"/>
            <a:chOff x="7205150" y="2083172"/>
            <a:chExt cx="2397760" cy="769441"/>
          </a:xfrm>
        </p:grpSpPr>
        <p:sp>
          <p:nvSpPr>
            <p:cNvPr id="9" name="직사각형 8"/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78872" y="2144727"/>
              <a:ext cx="185031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 b="1">
                  <a:solidFill>
                    <a:schemeClr val="bg1"/>
                  </a:solidFill>
                </a:rPr>
                <a:t>#Part 3,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2879" y="213360"/>
            <a:ext cx="10392187" cy="908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HTML,</a:t>
            </a: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홈페이지 기본 구성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13840" y="1932234"/>
            <a:ext cx="7592740" cy="4177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504263" y="2090030"/>
            <a:ext cx="5687738" cy="3861810"/>
            <a:chOff x="6504263" y="1932234"/>
            <a:chExt cx="5687738" cy="3861810"/>
          </a:xfrm>
        </p:grpSpPr>
        <p:sp>
          <p:nvSpPr>
            <p:cNvPr id="11" name="TextBox 10"/>
            <p:cNvSpPr txBox="1"/>
            <p:nvPr/>
          </p:nvSpPr>
          <p:spPr>
            <a:xfrm>
              <a:off x="6504263" y="3061886"/>
              <a:ext cx="5270520" cy="2732158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just">
                <a:lnSpc>
                  <a:spcPct val="120000"/>
                </a:lnSpc>
                <a:defRPr/>
              </a:pPr>
              <a:endParaRPr lang="ko-KR" alt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25692" y="1932234"/>
              <a:ext cx="2747282" cy="5750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Header, head</a:t>
              </a:r>
            </a:p>
          </p:txBody>
        </p:sp>
        <p:cxnSp>
          <p:nvCxnSpPr>
            <p:cNvPr id="13" name="직선 연결선 12"/>
            <p:cNvCxnSpPr/>
            <p:nvPr/>
          </p:nvCxnSpPr>
          <p:spPr>
            <a:xfrm flipV="1">
              <a:off x="9276670" y="2836790"/>
              <a:ext cx="2915331" cy="176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6"/>
          <p:cNvSpPr txBox="1"/>
          <p:nvPr/>
        </p:nvSpPr>
        <p:spPr>
          <a:xfrm>
            <a:off x="419777" y="203200"/>
            <a:ext cx="93384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3B3838"/>
                </a:solidFill>
                <a:latin typeface="Arial"/>
                <a:ea typeface="나눔스퀘어 Light"/>
                <a:cs typeface="Arial"/>
              </a:rPr>
              <a:t>Part 3 </a:t>
            </a:r>
            <a:endParaRPr kumimoji="0" lang="ko-KR" altLang="en-US" sz="2000" b="0" i="0" u="none" strike="noStrike" kern="1200" cap="none" spc="0" normalizeH="0" baseline="0">
              <a:solidFill>
                <a:srgbClr val="3B3838"/>
              </a:solidFill>
              <a:latin typeface="Arial"/>
              <a:ea typeface="나눔스퀘어 Light"/>
              <a:cs typeface="Arial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r="70570" b="4870"/>
          <a:stretch>
            <a:fillRect/>
          </a:stretch>
        </p:blipFill>
        <p:spPr>
          <a:xfrm>
            <a:off x="9806252" y="3233318"/>
            <a:ext cx="1926093" cy="309740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7534" y="1550154"/>
            <a:ext cx="7892975" cy="47940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2879" y="213360"/>
            <a:ext cx="10392187" cy="908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HTML,</a:t>
            </a: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홈페이지 기본 구성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13840" y="1932234"/>
            <a:ext cx="7592740" cy="4177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504263" y="2090030"/>
            <a:ext cx="5687738" cy="3861810"/>
            <a:chOff x="6504263" y="1932234"/>
            <a:chExt cx="5687738" cy="3861810"/>
          </a:xfrm>
        </p:grpSpPr>
        <p:sp>
          <p:nvSpPr>
            <p:cNvPr id="11" name="TextBox 10"/>
            <p:cNvSpPr txBox="1"/>
            <p:nvPr/>
          </p:nvSpPr>
          <p:spPr>
            <a:xfrm>
              <a:off x="6504263" y="3061886"/>
              <a:ext cx="5270520" cy="2732158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just">
                <a:lnSpc>
                  <a:spcPct val="120000"/>
                </a:lnSpc>
                <a:defRPr/>
              </a:pPr>
              <a:endParaRPr lang="ko-KR" alt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25692" y="1932234"/>
              <a:ext cx="2747282" cy="5750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body, iframe</a:t>
              </a:r>
            </a:p>
          </p:txBody>
        </p:sp>
        <p:cxnSp>
          <p:nvCxnSpPr>
            <p:cNvPr id="13" name="직선 연결선 12"/>
            <p:cNvCxnSpPr/>
            <p:nvPr/>
          </p:nvCxnSpPr>
          <p:spPr>
            <a:xfrm flipV="1">
              <a:off x="9276670" y="2836790"/>
              <a:ext cx="2915331" cy="176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6"/>
          <p:cNvSpPr txBox="1"/>
          <p:nvPr/>
        </p:nvSpPr>
        <p:spPr>
          <a:xfrm>
            <a:off x="419777" y="203200"/>
            <a:ext cx="93384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3B3838"/>
                </a:solidFill>
                <a:latin typeface="Arial"/>
                <a:ea typeface="나눔스퀘어 Light"/>
                <a:cs typeface="Arial"/>
              </a:rPr>
              <a:t>Part 3 </a:t>
            </a:r>
            <a:endParaRPr kumimoji="0" lang="ko-KR" altLang="en-US" sz="2000" b="0" i="0" u="none" strike="noStrike" kern="1200" cap="none" spc="0" normalizeH="0" baseline="0">
              <a:solidFill>
                <a:srgbClr val="3B3838"/>
              </a:solidFill>
              <a:latin typeface="Arial"/>
              <a:ea typeface="나눔스퀘어 Light"/>
              <a:cs typeface="Arial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r="70570" b="4870"/>
          <a:stretch>
            <a:fillRect/>
          </a:stretch>
        </p:blipFill>
        <p:spPr>
          <a:xfrm>
            <a:off x="9806252" y="3233318"/>
            <a:ext cx="1926093" cy="309740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6349" y="1530404"/>
            <a:ext cx="8118051" cy="48697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2879" y="213360"/>
            <a:ext cx="10392187" cy="908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CSS, </a:t>
            </a: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디자인구상 및 반응형 </a:t>
            </a: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@media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13840" y="1932234"/>
            <a:ext cx="7592740" cy="4177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504263" y="2090030"/>
            <a:ext cx="5687738" cy="3861810"/>
            <a:chOff x="6504263" y="1932234"/>
            <a:chExt cx="5687738" cy="3861810"/>
          </a:xfrm>
        </p:grpSpPr>
        <p:sp>
          <p:nvSpPr>
            <p:cNvPr id="11" name="TextBox 10"/>
            <p:cNvSpPr txBox="1"/>
            <p:nvPr/>
          </p:nvSpPr>
          <p:spPr>
            <a:xfrm>
              <a:off x="6504263" y="3061886"/>
              <a:ext cx="5270520" cy="2732158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just">
                <a:lnSpc>
                  <a:spcPct val="120000"/>
                </a:lnSpc>
                <a:defRPr/>
              </a:pPr>
              <a:endParaRPr lang="ko-KR" alt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25692" y="1932234"/>
              <a:ext cx="2747282" cy="5750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navbar, grid</a:t>
              </a:r>
            </a:p>
          </p:txBody>
        </p:sp>
        <p:cxnSp>
          <p:nvCxnSpPr>
            <p:cNvPr id="13" name="직선 연결선 12"/>
            <p:cNvCxnSpPr/>
            <p:nvPr/>
          </p:nvCxnSpPr>
          <p:spPr>
            <a:xfrm flipV="1">
              <a:off x="9276670" y="2836790"/>
              <a:ext cx="2915331" cy="176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6"/>
          <p:cNvSpPr txBox="1"/>
          <p:nvPr/>
        </p:nvSpPr>
        <p:spPr>
          <a:xfrm>
            <a:off x="419777" y="203200"/>
            <a:ext cx="93384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3B3838"/>
                </a:solidFill>
                <a:latin typeface="Arial"/>
                <a:ea typeface="나눔스퀘어 Light"/>
                <a:cs typeface="Arial"/>
              </a:rPr>
              <a:t>Part 3 </a:t>
            </a:r>
            <a:endParaRPr kumimoji="0" lang="ko-KR" altLang="en-US" sz="2000" b="0" i="0" u="none" strike="noStrike" kern="1200" cap="none" spc="0" normalizeH="0" baseline="0">
              <a:solidFill>
                <a:srgbClr val="3B3838"/>
              </a:solidFill>
              <a:latin typeface="Arial"/>
              <a:ea typeface="나눔스퀘어 Light"/>
              <a:cs typeface="Arial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l="30090" r="34410"/>
          <a:stretch>
            <a:fillRect/>
          </a:stretch>
        </p:blipFill>
        <p:spPr>
          <a:xfrm>
            <a:off x="9340220" y="3173867"/>
            <a:ext cx="2365791" cy="331565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88321" y="1398135"/>
            <a:ext cx="3461391" cy="503378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85670" y="1444398"/>
            <a:ext cx="3755572" cy="4972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2879" y="213360"/>
            <a:ext cx="10392187" cy="908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CSS, </a:t>
            </a: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디자인구상 및 반응형 </a:t>
            </a: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@media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13840" y="1932234"/>
            <a:ext cx="7592740" cy="4177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504263" y="2090030"/>
            <a:ext cx="5687738" cy="3861810"/>
            <a:chOff x="6504263" y="1932234"/>
            <a:chExt cx="5687738" cy="3861810"/>
          </a:xfrm>
        </p:grpSpPr>
        <p:sp>
          <p:nvSpPr>
            <p:cNvPr id="11" name="TextBox 10"/>
            <p:cNvSpPr txBox="1"/>
            <p:nvPr/>
          </p:nvSpPr>
          <p:spPr>
            <a:xfrm>
              <a:off x="6504263" y="3061886"/>
              <a:ext cx="5270520" cy="2732158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just">
                <a:lnSpc>
                  <a:spcPct val="120000"/>
                </a:lnSpc>
                <a:defRPr/>
              </a:pPr>
              <a:endParaRPr lang="ko-KR" alt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25692" y="1932234"/>
              <a:ext cx="2747282" cy="5750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navbar, grid</a:t>
              </a:r>
            </a:p>
          </p:txBody>
        </p:sp>
        <p:cxnSp>
          <p:nvCxnSpPr>
            <p:cNvPr id="13" name="직선 연결선 12"/>
            <p:cNvCxnSpPr/>
            <p:nvPr/>
          </p:nvCxnSpPr>
          <p:spPr>
            <a:xfrm flipV="1">
              <a:off x="9276670" y="2836790"/>
              <a:ext cx="2915331" cy="176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6"/>
          <p:cNvSpPr txBox="1"/>
          <p:nvPr/>
        </p:nvSpPr>
        <p:spPr>
          <a:xfrm>
            <a:off x="419777" y="203200"/>
            <a:ext cx="93384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3B3838"/>
                </a:solidFill>
                <a:latin typeface="Arial"/>
                <a:ea typeface="나눔스퀘어 Light"/>
                <a:cs typeface="Arial"/>
              </a:rPr>
              <a:t>Part 3 </a:t>
            </a:r>
            <a:endParaRPr kumimoji="0" lang="ko-KR" altLang="en-US" sz="2000" b="0" i="0" u="none" strike="noStrike" kern="1200" cap="none" spc="0" normalizeH="0" baseline="0">
              <a:solidFill>
                <a:srgbClr val="3B3838"/>
              </a:solidFill>
              <a:latin typeface="Arial"/>
              <a:ea typeface="나눔스퀘어 Light"/>
              <a:cs typeface="Arial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l="30090" r="34410"/>
          <a:stretch>
            <a:fillRect/>
          </a:stretch>
        </p:blipFill>
        <p:spPr>
          <a:xfrm>
            <a:off x="9340220" y="3173867"/>
            <a:ext cx="2365791" cy="3315656"/>
          </a:xfrm>
          <a:prstGeom prst="rect">
            <a:avLst/>
          </a:prstGeom>
        </p:spPr>
      </p:pic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84E6149C-8BE5-440A-874C-39180E2BB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016989"/>
              </p:ext>
            </p:extLst>
          </p:nvPr>
        </p:nvGraphicFramePr>
        <p:xfrm>
          <a:off x="1212220" y="1455175"/>
          <a:ext cx="7894359" cy="483333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631453">
                  <a:extLst>
                    <a:ext uri="{9D8B030D-6E8A-4147-A177-3AD203B41FA5}">
                      <a16:colId xmlns:a16="http://schemas.microsoft.com/office/drawing/2014/main" val="26022262"/>
                    </a:ext>
                  </a:extLst>
                </a:gridCol>
                <a:gridCol w="2631453">
                  <a:extLst>
                    <a:ext uri="{9D8B030D-6E8A-4147-A177-3AD203B41FA5}">
                      <a16:colId xmlns:a16="http://schemas.microsoft.com/office/drawing/2014/main" val="1647784583"/>
                    </a:ext>
                  </a:extLst>
                </a:gridCol>
                <a:gridCol w="2631453">
                  <a:extLst>
                    <a:ext uri="{9D8B030D-6E8A-4147-A177-3AD203B41FA5}">
                      <a16:colId xmlns:a16="http://schemas.microsoft.com/office/drawing/2014/main" val="2337420316"/>
                    </a:ext>
                  </a:extLst>
                </a:gridCol>
              </a:tblGrid>
              <a:tr h="805555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반응형 </a:t>
                      </a:r>
                      <a:r>
                        <a:rPr lang="en-US" altLang="ko-KR" dirty="0"/>
                        <a:t>Header</a:t>
                      </a:r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아이콘</a:t>
                      </a:r>
                      <a:r>
                        <a:rPr lang="en-US" altLang="ko-KR" dirty="0"/>
                        <a:t>) (</a:t>
                      </a:r>
                      <a:r>
                        <a:rPr lang="ko-KR" altLang="en-US" dirty="0"/>
                        <a:t>로고</a:t>
                      </a:r>
                      <a:r>
                        <a:rPr lang="en-US" altLang="ko-KR" dirty="0"/>
                        <a:t>)                      </a:t>
                      </a:r>
                      <a:r>
                        <a:rPr lang="ko-KR" altLang="en-US" dirty="0"/>
                        <a:t>메뉴리스트              햄버거버튼</a:t>
                      </a:r>
                      <a:r>
                        <a:rPr lang="en-US" altLang="ko-KR" dirty="0"/>
                        <a:t>(display: none;)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634758"/>
                  </a:ext>
                </a:extLst>
              </a:tr>
              <a:tr h="8055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빠른 날씨 정보 </a:t>
                      </a:r>
                      <a:r>
                        <a:rPr lang="en-US" altLang="ko-KR" dirty="0"/>
                        <a:t>grid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복장 권고 </a:t>
                      </a:r>
                      <a:r>
                        <a:rPr lang="en-US" altLang="ko-KR" dirty="0"/>
                        <a:t>grid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외국 기온 정보 </a:t>
                      </a:r>
                      <a:r>
                        <a:rPr lang="en-US" altLang="ko-KR" dirty="0"/>
                        <a:t>grid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896281"/>
                  </a:ext>
                </a:extLst>
              </a:tr>
              <a:tr h="805555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기상청 </a:t>
                      </a:r>
                      <a:r>
                        <a:rPr lang="en-US" altLang="ko-KR" dirty="0"/>
                        <a:t>grid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505627"/>
                  </a:ext>
                </a:extLst>
              </a:tr>
              <a:tr h="805555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Accu</a:t>
                      </a:r>
                      <a:r>
                        <a:rPr lang="en-US" altLang="ko-KR" dirty="0"/>
                        <a:t> Weather grid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725698"/>
                  </a:ext>
                </a:extLst>
              </a:tr>
              <a:tr h="805555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Open Weather gird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73093"/>
                  </a:ext>
                </a:extLst>
              </a:tr>
              <a:tr h="805555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Footer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736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24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31520" y="558800"/>
            <a:ext cx="83869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bg2">
                    <a:lumMod val="25000"/>
                  </a:schemeClr>
                </a:solidFill>
              </a:rPr>
              <a:t>목차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05680" y="0"/>
            <a:ext cx="7386320" cy="6858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31520" y="1960582"/>
            <a:ext cx="3511262" cy="584776"/>
            <a:chOff x="731520" y="1960582"/>
            <a:chExt cx="3511262" cy="584776"/>
          </a:xfrm>
        </p:grpSpPr>
        <p:sp>
          <p:nvSpPr>
            <p:cNvPr id="8" name="TextBox 7"/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</a:rPr>
                <a:t>01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5371" y="2022138"/>
              <a:ext cx="271741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서론</a:t>
              </a:r>
              <a:endParaRPr lang="en-US" altLang="ko-KR" sz="28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31520" y="3000513"/>
            <a:ext cx="3511262" cy="584776"/>
            <a:chOff x="731520" y="1960582"/>
            <a:chExt cx="3511262" cy="584776"/>
          </a:xfrm>
        </p:grpSpPr>
        <p:sp>
          <p:nvSpPr>
            <p:cNvPr id="12" name="TextBox 11"/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</a:rPr>
                <a:t>02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25371" y="2022138"/>
              <a:ext cx="271741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기능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31520" y="4040444"/>
            <a:ext cx="3511262" cy="584776"/>
            <a:chOff x="731520" y="1960582"/>
            <a:chExt cx="3511262" cy="584776"/>
          </a:xfrm>
        </p:grpSpPr>
        <p:sp>
          <p:nvSpPr>
            <p:cNvPr id="15" name="TextBox 14"/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</a:rPr>
                <a:t>03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25371" y="2022138"/>
              <a:ext cx="271741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기술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1520" y="5080375"/>
            <a:ext cx="3511262" cy="584776"/>
            <a:chOff x="731520" y="1960582"/>
            <a:chExt cx="3511262" cy="584776"/>
          </a:xfrm>
        </p:grpSpPr>
        <p:sp>
          <p:nvSpPr>
            <p:cNvPr id="18" name="TextBox 17"/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</a:rPr>
                <a:t>04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25371" y="2022138"/>
              <a:ext cx="271741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소감과 생각</a:t>
              </a:r>
              <a:r>
                <a:rPr lang="en-US" altLang="ko-KR" sz="2800" spc="-15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!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2879" y="213360"/>
            <a:ext cx="10392187" cy="908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CSS, </a:t>
            </a: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디자인구상 및 반응형 </a:t>
            </a: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@media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13840" y="1932234"/>
            <a:ext cx="7592740" cy="4177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504263" y="2090030"/>
            <a:ext cx="5687738" cy="3861810"/>
            <a:chOff x="6504263" y="1932234"/>
            <a:chExt cx="5687738" cy="3861810"/>
          </a:xfrm>
        </p:grpSpPr>
        <p:sp>
          <p:nvSpPr>
            <p:cNvPr id="11" name="TextBox 10"/>
            <p:cNvSpPr txBox="1"/>
            <p:nvPr/>
          </p:nvSpPr>
          <p:spPr>
            <a:xfrm>
              <a:off x="6504263" y="3061886"/>
              <a:ext cx="5270520" cy="2732158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just">
                <a:lnSpc>
                  <a:spcPct val="120000"/>
                </a:lnSpc>
                <a:defRPr/>
              </a:pPr>
              <a:endParaRPr lang="ko-KR" alt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25691" y="1932234"/>
              <a:ext cx="291533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반응형 </a:t>
              </a:r>
              <a:r>
                <a:rPr lang="ko-KR" altLang="en-US" sz="320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웹구성</a:t>
              </a:r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 flipV="1">
              <a:off x="9276670" y="2836790"/>
              <a:ext cx="2915331" cy="176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6"/>
          <p:cNvSpPr txBox="1"/>
          <p:nvPr/>
        </p:nvSpPr>
        <p:spPr>
          <a:xfrm>
            <a:off x="419777" y="203200"/>
            <a:ext cx="93384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3B3838"/>
                </a:solidFill>
                <a:latin typeface="Arial"/>
                <a:ea typeface="나눔스퀘어 Light"/>
                <a:cs typeface="Arial"/>
              </a:rPr>
              <a:t>Part 3 </a:t>
            </a:r>
            <a:endParaRPr kumimoji="0" lang="ko-KR" altLang="en-US" sz="2000" b="0" i="0" u="none" strike="noStrike" kern="1200" cap="none" spc="0" normalizeH="0" baseline="0">
              <a:solidFill>
                <a:srgbClr val="3B3838"/>
              </a:solidFill>
              <a:latin typeface="Arial"/>
              <a:ea typeface="나눔스퀘어 Light"/>
              <a:cs typeface="Arial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4925" y="1475695"/>
            <a:ext cx="3141858" cy="488706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31871" y="1466850"/>
            <a:ext cx="4347636" cy="49618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89BAD1-CCB8-4FCD-AF4F-EFA7E597E8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90" r="34410"/>
          <a:stretch>
            <a:fillRect/>
          </a:stretch>
        </p:blipFill>
        <p:spPr>
          <a:xfrm>
            <a:off x="9340220" y="3173867"/>
            <a:ext cx="2365791" cy="33156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2879" y="213360"/>
            <a:ext cx="10392187" cy="908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JavaScript,</a:t>
            </a: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기능을 위한 </a:t>
            </a: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API &amp; JSON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13840" y="1932234"/>
            <a:ext cx="7592740" cy="4177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504263" y="2090030"/>
            <a:ext cx="5687738" cy="3861810"/>
            <a:chOff x="6504263" y="1932234"/>
            <a:chExt cx="5687738" cy="3861810"/>
          </a:xfrm>
        </p:grpSpPr>
        <p:sp>
          <p:nvSpPr>
            <p:cNvPr id="11" name="TextBox 10"/>
            <p:cNvSpPr txBox="1"/>
            <p:nvPr/>
          </p:nvSpPr>
          <p:spPr>
            <a:xfrm>
              <a:off x="6504263" y="3061886"/>
              <a:ext cx="5270520" cy="2732158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just">
                <a:lnSpc>
                  <a:spcPct val="120000"/>
                </a:lnSpc>
                <a:defRPr/>
              </a:pPr>
              <a:endParaRPr lang="ko-KR" altLang="en-US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25692" y="1932234"/>
              <a:ext cx="2747282" cy="5750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API for Data</a:t>
              </a:r>
            </a:p>
          </p:txBody>
        </p:sp>
        <p:cxnSp>
          <p:nvCxnSpPr>
            <p:cNvPr id="13" name="직선 연결선 12"/>
            <p:cNvCxnSpPr/>
            <p:nvPr/>
          </p:nvCxnSpPr>
          <p:spPr>
            <a:xfrm flipV="1">
              <a:off x="9276670" y="2836790"/>
              <a:ext cx="2915331" cy="176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6"/>
          <p:cNvSpPr txBox="1"/>
          <p:nvPr/>
        </p:nvSpPr>
        <p:spPr>
          <a:xfrm>
            <a:off x="419777" y="203200"/>
            <a:ext cx="93384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3B3838"/>
                </a:solidFill>
                <a:latin typeface="Arial"/>
                <a:ea typeface="나눔스퀘어 Light"/>
                <a:cs typeface="Arial"/>
              </a:rPr>
              <a:t>Part 3 </a:t>
            </a:r>
            <a:endParaRPr kumimoji="0" lang="ko-KR" altLang="en-US" sz="2000" b="0" i="0" u="none" strike="noStrike" kern="1200" cap="none" spc="0" normalizeH="0" baseline="0">
              <a:solidFill>
                <a:srgbClr val="3B3838"/>
              </a:solidFill>
              <a:latin typeface="Arial"/>
              <a:ea typeface="나눔스퀘어 Light"/>
              <a:cs typeface="Arial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l="65090"/>
          <a:stretch>
            <a:fillRect/>
          </a:stretch>
        </p:blipFill>
        <p:spPr>
          <a:xfrm>
            <a:off x="9289193" y="3159798"/>
            <a:ext cx="2356203" cy="335802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9856" y="1437595"/>
            <a:ext cx="4852673" cy="478223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64616" y="1446098"/>
            <a:ext cx="3805100" cy="4816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3.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정면의 </a:t>
            </a: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HTML, </a:t>
            </a: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백업의 </a:t>
            </a: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Js, Json, CSS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458669" y="2135505"/>
            <a:ext cx="3514725" cy="3514725"/>
          </a:xfrm>
          <a:prstGeom prst="ellipse">
            <a:avLst/>
          </a:prstGeom>
          <a:pattFill prst="dkDn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505543" y="2125977"/>
            <a:ext cx="3514725" cy="3514725"/>
          </a:xfrm>
          <a:prstGeom prst="ellipse">
            <a:avLst/>
          </a:prstGeom>
          <a:pattFill prst="ltUp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263728" y="1913250"/>
            <a:ext cx="3940176" cy="39401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r="70570" b="4870"/>
          <a:stretch>
            <a:fillRect/>
          </a:stretch>
        </p:blipFill>
        <p:spPr>
          <a:xfrm>
            <a:off x="5315894" y="2416890"/>
            <a:ext cx="1926093" cy="309740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l="30090" r="34410"/>
          <a:stretch>
            <a:fillRect/>
          </a:stretch>
        </p:blipFill>
        <p:spPr>
          <a:xfrm>
            <a:off x="2128431" y="2680607"/>
            <a:ext cx="1844479" cy="258503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l="65090"/>
          <a:stretch>
            <a:fillRect/>
          </a:stretch>
        </p:blipFill>
        <p:spPr>
          <a:xfrm>
            <a:off x="8336695" y="2683548"/>
            <a:ext cx="1878255" cy="267686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94233" y="1586462"/>
            <a:ext cx="1225223" cy="1007174"/>
          </a:xfrm>
          <a:prstGeom prst="rect">
            <a:avLst/>
          </a:prstGeom>
        </p:spPr>
      </p:pic>
      <p:cxnSp>
        <p:nvCxnSpPr>
          <p:cNvPr id="22" name="연결선: 구부러짐 21"/>
          <p:cNvCxnSpPr>
            <a:stCxn id="10" idx="6"/>
          </p:cNvCxnSpPr>
          <p:nvPr/>
        </p:nvCxnSpPr>
        <p:spPr>
          <a:xfrm flipV="1">
            <a:off x="10973394" y="2808174"/>
            <a:ext cx="514438" cy="108469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/>
          <p:cNvCxnSpPr>
            <a:stCxn id="21" idx="1"/>
          </p:cNvCxnSpPr>
          <p:nvPr/>
        </p:nvCxnSpPr>
        <p:spPr>
          <a:xfrm rot="10800000" flipV="1">
            <a:off x="10501312" y="2090050"/>
            <a:ext cx="292919" cy="56504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16584" y="2261791"/>
            <a:ext cx="808235" cy="2215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3800" b="1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92435" y="2261791"/>
            <a:ext cx="808235" cy="2215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3800" b="1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86704" y="2985066"/>
            <a:ext cx="444384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나의 소감과 생각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909747" y="2000519"/>
            <a:ext cx="2397760" cy="769441"/>
            <a:chOff x="7205150" y="2083172"/>
            <a:chExt cx="2397760" cy="769441"/>
          </a:xfrm>
        </p:grpSpPr>
        <p:sp>
          <p:nvSpPr>
            <p:cNvPr id="13" name="직사각형 12"/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78872" y="2144727"/>
              <a:ext cx="185031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 b="1">
                  <a:solidFill>
                    <a:schemeClr val="bg1"/>
                  </a:solidFill>
                </a:rPr>
                <a:t>#Part 4,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2880" y="213360"/>
            <a:ext cx="10392188" cy="908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소감</a:t>
            </a: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무궁무진한 </a:t>
            </a: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Page</a:t>
            </a: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의 세계</a:t>
            </a: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!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534160" y="5027968"/>
            <a:ext cx="4561840" cy="78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888480" y="5027968"/>
            <a:ext cx="4561840" cy="78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302485" y="5160510"/>
            <a:ext cx="302518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r>
              <a:rPr lang="en-US" altLang="ko-KR" sz="2800" spc="-150">
                <a:solidFill>
                  <a:schemeClr val="bg1"/>
                </a:solidFill>
                <a:latin typeface="+mj-ea"/>
                <a:ea typeface="+mj-ea"/>
              </a:rPr>
              <a:t>CSS</a:t>
            </a: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는 짱이다</a:t>
            </a:r>
            <a:r>
              <a:rPr lang="en-US" altLang="ko-KR" sz="2800" spc="-15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56805" y="5160510"/>
            <a:ext cx="302518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반응형은 멋있다</a:t>
            </a:r>
            <a:r>
              <a:rPr lang="en-US" altLang="ko-KR" sz="2800" spc="-150">
                <a:solidFill>
                  <a:schemeClr val="bg1"/>
                </a:solidFill>
                <a:latin typeface="+mj-ea"/>
                <a:ea typeface="+mj-ea"/>
              </a:rPr>
              <a:t>!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rcRect l="30090" r="34410"/>
          <a:stretch>
            <a:fillRect/>
          </a:stretch>
        </p:blipFill>
        <p:spPr>
          <a:xfrm>
            <a:off x="2121490" y="1650565"/>
            <a:ext cx="3318291" cy="331565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94059" y="1617822"/>
            <a:ext cx="2026784" cy="304930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93629" y="2872468"/>
            <a:ext cx="2228850" cy="1895475"/>
          </a:xfrm>
          <a:prstGeom prst="rect">
            <a:avLst/>
          </a:prstGeom>
        </p:spPr>
      </p:pic>
      <p:sp>
        <p:nvSpPr>
          <p:cNvPr id="41" name="TextBox 6"/>
          <p:cNvSpPr txBox="1"/>
          <p:nvPr/>
        </p:nvSpPr>
        <p:spPr>
          <a:xfrm>
            <a:off x="419777" y="203200"/>
            <a:ext cx="93384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3B3838"/>
                </a:solidFill>
                <a:latin typeface="Arial"/>
                <a:ea typeface="나눔스퀘어 Light"/>
                <a:cs typeface="Arial"/>
              </a:rPr>
              <a:t>Part 4.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2880" y="213360"/>
            <a:ext cx="10171072" cy="908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생각</a:t>
            </a: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이 것이 더 필요하다</a:t>
            </a: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!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534160" y="5027968"/>
            <a:ext cx="4561840" cy="78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888480" y="5027968"/>
            <a:ext cx="4561840" cy="78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302485" y="5160510"/>
            <a:ext cx="302518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800" spc="-150">
                <a:solidFill>
                  <a:schemeClr val="bg1"/>
                </a:solidFill>
                <a:latin typeface="+mj-ea"/>
                <a:ea typeface="+mj-ea"/>
              </a:rPr>
              <a:t>JavaScript</a:t>
            </a: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를 모른다</a:t>
            </a:r>
            <a:r>
              <a:rPr lang="en-US" altLang="ko-KR" sz="2800" spc="-150">
                <a:solidFill>
                  <a:schemeClr val="bg1"/>
                </a:solidFill>
                <a:latin typeface="+mj-ea"/>
                <a:ea typeface="+mj-ea"/>
              </a:rPr>
              <a:t>!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74918" y="5160510"/>
            <a:ext cx="418896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800" spc="-150" dirty="0">
                <a:solidFill>
                  <a:schemeClr val="bg1"/>
                </a:solidFill>
                <a:latin typeface="+mj-ea"/>
                <a:ea typeface="+mj-ea"/>
              </a:rPr>
              <a:t>API,</a:t>
            </a:r>
            <a:r>
              <a:rPr lang="ko-KR" altLang="en-US" sz="2800" spc="-150" dirty="0">
                <a:solidFill>
                  <a:schemeClr val="bg1"/>
                </a:solidFill>
                <a:latin typeface="+mj-ea"/>
                <a:ea typeface="+mj-ea"/>
              </a:rPr>
              <a:t> 대단하고 아직 어렵다</a:t>
            </a:r>
            <a:r>
              <a:rPr lang="en-US" altLang="ko-KR" sz="2800" spc="-150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36133" y="1654500"/>
            <a:ext cx="3847052" cy="3162407"/>
          </a:xfrm>
          <a:prstGeom prst="rect">
            <a:avLst/>
          </a:prstGeom>
        </p:spPr>
      </p:pic>
      <p:sp>
        <p:nvSpPr>
          <p:cNvPr id="40" name="TextBox 6"/>
          <p:cNvSpPr txBox="1"/>
          <p:nvPr/>
        </p:nvSpPr>
        <p:spPr>
          <a:xfrm>
            <a:off x="419777" y="203200"/>
            <a:ext cx="93384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3B3838"/>
                </a:solidFill>
                <a:latin typeface="Arial"/>
                <a:ea typeface="나눔스퀘어 Light"/>
                <a:cs typeface="Arial"/>
              </a:rPr>
              <a:t>Part 4.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E7A906-975D-4D5A-82E8-6696A1D6D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14" y="1487997"/>
            <a:ext cx="3478224" cy="3478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415280" y="650240"/>
            <a:ext cx="6096000" cy="2308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96374" y="2062921"/>
            <a:ext cx="5270520" cy="273215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ko-KR" altLang="en-US" sz="1600"/>
              <a:t>홍승진이 직접 시연하는 </a:t>
            </a:r>
            <a:r>
              <a:rPr lang="en-US" altLang="ko-KR" sz="1600"/>
              <a:t>HTML</a:t>
            </a:r>
            <a:r>
              <a:rPr lang="ko-KR" altLang="en-US" sz="1600"/>
              <a:t> 페이지와 안내</a:t>
            </a:r>
            <a:r>
              <a:rPr lang="en-US" altLang="ko-KR" sz="1600"/>
              <a:t>!</a:t>
            </a:r>
          </a:p>
          <a:p>
            <a:pPr lvl="0" algn="just">
              <a:lnSpc>
                <a:spcPct val="120000"/>
              </a:lnSpc>
              <a:defRPr/>
            </a:pPr>
            <a:r>
              <a:rPr lang="ko-KR" altLang="en-US" sz="1600"/>
              <a:t>보면서 진행하면 설명회</a:t>
            </a:r>
            <a:r>
              <a:rPr lang="en-US" altLang="ko-KR" sz="1600"/>
              <a:t>!,</a:t>
            </a:r>
            <a:r>
              <a:rPr lang="ko-KR" altLang="en-US" sz="1600"/>
              <a:t> 양질의 발표</a:t>
            </a:r>
            <a:r>
              <a:rPr lang="en-US" altLang="ko-KR" sz="1600"/>
              <a:t>,</a:t>
            </a:r>
            <a:r>
              <a:rPr lang="ko-KR" altLang="en-US" sz="1600"/>
              <a:t> 신기한 기능</a:t>
            </a:r>
            <a:r>
              <a:rPr lang="en-US" altLang="ko-KR" sz="1600"/>
              <a:t>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6374" y="933268"/>
            <a:ext cx="364875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홈페이지 시연 시간</a:t>
            </a:r>
            <a:r>
              <a:rPr lang="en-US" altLang="ko-KR" sz="32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!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5796374" y="1837826"/>
            <a:ext cx="5687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16584" y="2261791"/>
            <a:ext cx="808235" cy="2215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3800" b="1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92435" y="2261791"/>
            <a:ext cx="808235" cy="2215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3800" b="1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36632" y="2985066"/>
            <a:ext cx="58553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서론</a:t>
            </a:r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날씨가 뭐라고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205150" y="2083172"/>
            <a:ext cx="2397760" cy="769441"/>
            <a:chOff x="7205150" y="2083172"/>
            <a:chExt cx="2397760" cy="769441"/>
          </a:xfrm>
        </p:grpSpPr>
        <p:sp>
          <p:nvSpPr>
            <p:cNvPr id="2" name="직사각형 1"/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394206" y="2144727"/>
              <a:ext cx="185031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 b="1">
                  <a:solidFill>
                    <a:schemeClr val="bg1"/>
                  </a:solidFill>
                </a:rPr>
                <a:t>#Part 1,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9777" y="203200"/>
            <a:ext cx="93384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1.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52880" y="213360"/>
            <a:ext cx="9830893" cy="908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날씨에 너무 무력한 나 ㅜㅜ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213082" y="2052321"/>
            <a:ext cx="10978917" cy="3647440"/>
            <a:chOff x="0" y="1869440"/>
            <a:chExt cx="12192000" cy="4050453"/>
          </a:xfrm>
        </p:grpSpPr>
        <p:sp>
          <p:nvSpPr>
            <p:cNvPr id="3" name="직사각형 2"/>
            <p:cNvSpPr/>
            <p:nvPr/>
          </p:nvSpPr>
          <p:spPr>
            <a:xfrm>
              <a:off x="0" y="1869440"/>
              <a:ext cx="4064000" cy="40504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064000" y="1869440"/>
              <a:ext cx="4064000" cy="40504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8128000" y="1869440"/>
              <a:ext cx="4064000" cy="40504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1318" y="4300340"/>
              <a:ext cx="326136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ko-KR" altLang="en-US" sz="1200"/>
                <a:t>작은 빗방울(지름 0.5mm 이상)들이 지속적으로 내리는 것으로, 주로 난층운이나 고층운에서 발생한다. 1시간에 3~15mm 정도 내리는 비를 ‘보통 비’, 1시간에 15mm이상 내리는 비를 ‘강한 비’, 1시간에 30mm 이상 내리는 비를 ‘매우 강한 비’라고 한다.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65318" y="4300339"/>
              <a:ext cx="326136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ko-KR" altLang="en-US" sz="1200"/>
                <a:t>대한민국은 주로 겨울철에 눈이 내린다. 수도권은 일반적으로 11월 중순부터 3월 중순까지는 눈이 온다. 4월에도 전국 어딘가에 한 번쯤은 눈이 내리는 경우가 있다. 특히 강원도 산지 쪽에는 적설이 쌓이기도 하며 2020년에는 서울에서 4월 22일에 기상 관측 이래 가장 늦은 눈이 내렸다. 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529318" y="4300338"/>
              <a:ext cx="326136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ko-KR" altLang="en-US" sz="1200"/>
                <a:t>폭염(暴炎)이란 평년보다 기온이 매우 높아 더위가 심해서 일상생활에 지장을 줄 정도가 되는 상태이다. 정도가 더 심하면 자연재해가 된다. 열파(熱波), 또는 혹서(酷暑), 혹서기(酷暑期)라고도 한다.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574470" y="2445172"/>
            <a:ext cx="2936861" cy="1584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234109" y="2445172"/>
            <a:ext cx="2936861" cy="1584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893747" y="2445172"/>
            <a:ext cx="2936861" cy="1584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3052" y="2188029"/>
            <a:ext cx="3352890" cy="200569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05388" y="2207758"/>
            <a:ext cx="3269797" cy="198769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789080" y="2204811"/>
            <a:ext cx="3183294" cy="2010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2880" y="213360"/>
            <a:ext cx="9779866" cy="908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일기예보가</a:t>
            </a: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....</a:t>
            </a: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안 느껴진다</a:t>
            </a: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0415" y="1441409"/>
            <a:ext cx="6161392" cy="478913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724013" y="1457737"/>
            <a:ext cx="4950869" cy="4789134"/>
          </a:xfrm>
          <a:prstGeom prst="rect">
            <a:avLst/>
          </a:prstGeom>
        </p:spPr>
      </p:pic>
      <p:sp>
        <p:nvSpPr>
          <p:cNvPr id="22" name="TextBox 6"/>
          <p:cNvSpPr txBox="1"/>
          <p:nvPr/>
        </p:nvSpPr>
        <p:spPr>
          <a:xfrm>
            <a:off x="419777" y="203200"/>
            <a:ext cx="93384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3B3838"/>
                </a:solidFill>
                <a:latin typeface="Arial"/>
                <a:ea typeface="나눔스퀘어 Light"/>
                <a:cs typeface="Arial"/>
              </a:rPr>
              <a:t>Part 1.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2880" y="213360"/>
            <a:ext cx="9779866" cy="908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일기예보가</a:t>
            </a: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....</a:t>
            </a: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체감 안된다</a:t>
            </a: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9302" y="1479777"/>
            <a:ext cx="7379403" cy="4833937"/>
          </a:xfrm>
          <a:prstGeom prst="rect">
            <a:avLst/>
          </a:prstGeom>
        </p:spPr>
      </p:pic>
      <p:sp>
        <p:nvSpPr>
          <p:cNvPr id="20" name="TextBox 6"/>
          <p:cNvSpPr txBox="1"/>
          <p:nvPr/>
        </p:nvSpPr>
        <p:spPr>
          <a:xfrm>
            <a:off x="419777" y="203200"/>
            <a:ext cx="93384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3B3838"/>
                </a:solidFill>
                <a:latin typeface="Arial"/>
                <a:ea typeface="나눔스퀘어 Light"/>
                <a:cs typeface="Arial"/>
              </a:rPr>
              <a:t>Part 1 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2880" y="213360"/>
            <a:ext cx="9779866" cy="908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일기예보가</a:t>
            </a: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....</a:t>
            </a: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틀렸다</a:t>
            </a: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r="240" b="21010"/>
          <a:stretch>
            <a:fillRect/>
          </a:stretch>
        </p:blipFill>
        <p:spPr>
          <a:xfrm>
            <a:off x="1214994" y="1411740"/>
            <a:ext cx="7122479" cy="4987019"/>
          </a:xfrm>
          <a:prstGeom prst="rect">
            <a:avLst/>
          </a:prstGeom>
        </p:spPr>
      </p:pic>
      <p:sp>
        <p:nvSpPr>
          <p:cNvPr id="21" name="TextBox 10"/>
          <p:cNvSpPr txBox="1"/>
          <p:nvPr/>
        </p:nvSpPr>
        <p:spPr>
          <a:xfrm>
            <a:off x="8528326" y="1586824"/>
            <a:ext cx="3229449" cy="23927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just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트위터</a:t>
            </a:r>
          </a:p>
          <a:p>
            <a:pPr marL="0" lvl="0" indent="0" algn="just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일침</a:t>
            </a:r>
            <a:r>
              <a:rPr kumimoji="0" lang="en-US" altLang="ko-KR" sz="21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bot,</a:t>
            </a:r>
          </a:p>
          <a:p>
            <a:pPr marL="0" lvl="0" indent="0" algn="just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100" b="0" i="0" u="none" strike="noStrike" kern="1200" cap="none" spc="0" normalizeH="0" baseline="0">
              <a:solidFill>
                <a:srgbClr val="000000"/>
              </a:solidFill>
              <a:latin typeface="Arial"/>
              <a:ea typeface="나눔스퀘어 Light"/>
              <a:cs typeface="Arial"/>
            </a:endParaRPr>
          </a:p>
          <a:p>
            <a:pPr marL="0" lvl="0" indent="0" algn="just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태풍에 대한 경로 예상</a:t>
            </a:r>
          </a:p>
          <a:p>
            <a:pPr marL="0" lvl="0" indent="0" algn="just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한미일 기상청의 맞대결</a:t>
            </a:r>
          </a:p>
          <a:p>
            <a:pPr marL="0" lvl="0" indent="0" algn="just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서로의 희망을 담아</a:t>
            </a:r>
            <a:r>
              <a:rPr kumimoji="0" lang="en-US" altLang="ko-KR" sz="21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....!</a:t>
            </a:r>
          </a:p>
        </p:txBody>
      </p:sp>
      <p:sp>
        <p:nvSpPr>
          <p:cNvPr id="22" name="TextBox 6"/>
          <p:cNvSpPr txBox="1"/>
          <p:nvPr/>
        </p:nvSpPr>
        <p:spPr>
          <a:xfrm>
            <a:off x="419777" y="203200"/>
            <a:ext cx="93384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3B3838"/>
                </a:solidFill>
                <a:latin typeface="Arial"/>
                <a:ea typeface="나눔스퀘어 Light"/>
                <a:cs typeface="Arial"/>
              </a:rPr>
              <a:t>Part 1.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731520" y="1945640"/>
            <a:ext cx="2966720" cy="2966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612640" y="1945640"/>
            <a:ext cx="2966720" cy="29667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493760" y="1945640"/>
            <a:ext cx="2966720" cy="296672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382761" y="5283224"/>
            <a:ext cx="1664237" cy="690189"/>
            <a:chOff x="1974042" y="5313680"/>
            <a:chExt cx="1664237" cy="690189"/>
          </a:xfrm>
        </p:grpSpPr>
        <p:sp>
          <p:nvSpPr>
            <p:cNvPr id="6" name="TextBox 5"/>
            <p:cNvSpPr txBox="1"/>
            <p:nvPr/>
          </p:nvSpPr>
          <p:spPr>
            <a:xfrm>
              <a:off x="1974042" y="5542204"/>
              <a:ext cx="1664237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빠른 정보</a:t>
              </a:r>
              <a:r>
                <a:rPr lang="en-US" altLang="ko-KR" sz="240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!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2526760" y="531368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5263881" y="5313680"/>
            <a:ext cx="1664237" cy="690189"/>
            <a:chOff x="1974042" y="5313680"/>
            <a:chExt cx="1664237" cy="690189"/>
          </a:xfrm>
        </p:grpSpPr>
        <p:sp>
          <p:nvSpPr>
            <p:cNvPr id="12" name="TextBox 11"/>
            <p:cNvSpPr txBox="1"/>
            <p:nvPr/>
          </p:nvSpPr>
          <p:spPr>
            <a:xfrm>
              <a:off x="1974042" y="5542204"/>
              <a:ext cx="1664237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다양한 정보</a:t>
              </a:r>
              <a:r>
                <a:rPr lang="en-US" altLang="ko-KR" sz="240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!</a:t>
              </a: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2526760" y="531368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9145002" y="5283224"/>
            <a:ext cx="1664237" cy="690189"/>
            <a:chOff x="1974042" y="5313680"/>
            <a:chExt cx="1664237" cy="690189"/>
          </a:xfrm>
        </p:grpSpPr>
        <p:sp>
          <p:nvSpPr>
            <p:cNvPr id="15" name="TextBox 14"/>
            <p:cNvSpPr txBox="1"/>
            <p:nvPr/>
          </p:nvSpPr>
          <p:spPr>
            <a:xfrm>
              <a:off x="1974042" y="5542204"/>
              <a:ext cx="1664237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편리한 접근성</a:t>
              </a: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2526760" y="531368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1. 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TextBox 3"/>
          <p:cNvSpPr txBox="1"/>
          <p:nvPr/>
        </p:nvSpPr>
        <p:spPr>
          <a:xfrm>
            <a:off x="1452880" y="213360"/>
            <a:ext cx="9779866" cy="908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400" b="0" i="0" u="none" strike="noStrike" kern="1200" cap="none" spc="-300" normalizeH="0" baseline="0">
                <a:solidFill>
                  <a:srgbClr val="3B3838"/>
                </a:solidFill>
                <a:latin typeface="나눔스퀘어 Bold"/>
                <a:ea typeface="나눔스퀘어 Bold"/>
              </a:rPr>
              <a:t>새로운 일기예보가 필요하다</a:t>
            </a:r>
            <a:r>
              <a:rPr kumimoji="0" lang="en-US" altLang="ko-KR" sz="5400" b="0" i="0" u="none" strike="noStrike" kern="1200" cap="none" spc="-300" normalizeH="0" baseline="0">
                <a:solidFill>
                  <a:srgbClr val="3B3838"/>
                </a:solidFill>
                <a:latin typeface="나눔스퀘어 Bold"/>
                <a:ea typeface="나눔스퀘어 Bold"/>
              </a:rPr>
              <a:t>!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43314" y="2309656"/>
            <a:ext cx="2305371" cy="223868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56674" y="2290603"/>
            <a:ext cx="2562582" cy="227679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8428" y="2262024"/>
            <a:ext cx="2791214" cy="2333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74078" y="3044280"/>
            <a:ext cx="444384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홈페이지의 기능</a:t>
            </a:r>
            <a:r>
              <a:rPr lang="en-US" altLang="ko-KR" sz="440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897120" y="2083172"/>
            <a:ext cx="2397760" cy="769441"/>
            <a:chOff x="7205150" y="2083172"/>
            <a:chExt cx="2397760" cy="769441"/>
          </a:xfrm>
        </p:grpSpPr>
        <p:sp>
          <p:nvSpPr>
            <p:cNvPr id="8" name="직사각형 7"/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78872" y="2144727"/>
              <a:ext cx="185031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 b="1">
                  <a:solidFill>
                    <a:schemeClr val="bg1"/>
                  </a:solidFill>
                </a:rPr>
                <a:t>#Part 2,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 pink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FD9693"/>
      </a:accent1>
      <a:accent2>
        <a:srgbClr val="C76843"/>
      </a:accent2>
      <a:accent3>
        <a:srgbClr val="FDB483"/>
      </a:accent3>
      <a:accent4>
        <a:srgbClr val="FFE7E3"/>
      </a:accent4>
      <a:accent5>
        <a:srgbClr val="CF9999"/>
      </a:accent5>
      <a:accent6>
        <a:srgbClr val="F36657"/>
      </a:accent6>
      <a:hlink>
        <a:srgbClr val="262626"/>
      </a:hlink>
      <a:folHlink>
        <a:srgbClr val="262626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646</Words>
  <Application>Microsoft Office PowerPoint</Application>
  <PresentationFormat>와이드스크린</PresentationFormat>
  <Paragraphs>142</Paragraphs>
  <Slides>26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나눔스퀘어 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홍 승진</cp:lastModifiedBy>
  <cp:revision>236</cp:revision>
  <dcterms:created xsi:type="dcterms:W3CDTF">2020-04-05T23:47:55Z</dcterms:created>
  <dcterms:modified xsi:type="dcterms:W3CDTF">2022-04-26T00:33:35Z</dcterms:modified>
  <cp:version/>
</cp:coreProperties>
</file>